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41" autoAdjust="0"/>
    <p:restoredTop sz="94660"/>
  </p:normalViewPr>
  <p:slideViewPr>
    <p:cSldViewPr snapToGrid="0">
      <p:cViewPr varScale="1">
        <p:scale>
          <a:sx n="66" d="100"/>
          <a:sy n="66" d="100"/>
        </p:scale>
        <p:origin x="70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F5E90F-E232-43CB-ADF7-9F344B9D20D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935D40D-3BD7-464C-AE01-218C7C827F1C}">
      <dgm:prSet/>
      <dgm:spPr/>
      <dgm:t>
        <a:bodyPr/>
        <a:lstStyle/>
        <a:p>
          <a:r>
            <a:rPr lang="en-US" dirty="0"/>
            <a:t>Allowable and Unallowable Costs</a:t>
          </a:r>
        </a:p>
      </dgm:t>
    </dgm:pt>
    <dgm:pt modelId="{861B63F5-DCC3-4B13-8CA2-FF16F5E3DDAC}" type="parTrans" cxnId="{13199539-F535-4845-A01E-A23DD16270E4}">
      <dgm:prSet/>
      <dgm:spPr/>
      <dgm:t>
        <a:bodyPr/>
        <a:lstStyle/>
        <a:p>
          <a:endParaRPr lang="en-US"/>
        </a:p>
      </dgm:t>
    </dgm:pt>
    <dgm:pt modelId="{918FD0BA-2A0B-4FB6-9C83-51D948ACAB8D}" type="sibTrans" cxnId="{13199539-F535-4845-A01E-A23DD16270E4}">
      <dgm:prSet/>
      <dgm:spPr/>
      <dgm:t>
        <a:bodyPr/>
        <a:lstStyle/>
        <a:p>
          <a:endParaRPr lang="en-US"/>
        </a:p>
      </dgm:t>
    </dgm:pt>
    <dgm:pt modelId="{4949AE9A-9B30-4BFF-9DA3-EAC75DA9A272}">
      <dgm:prSet/>
      <dgm:spPr/>
      <dgm:t>
        <a:bodyPr/>
        <a:lstStyle/>
        <a:p>
          <a:r>
            <a:rPr lang="en-US" dirty="0"/>
            <a:t>Expectations in Pandemic</a:t>
          </a:r>
        </a:p>
      </dgm:t>
    </dgm:pt>
    <dgm:pt modelId="{ED7865F9-AF9A-4EE8-8B5E-85D729A6ED50}" type="parTrans" cxnId="{B3E6DF86-A951-4EBC-8C3B-D7C48D8331E1}">
      <dgm:prSet/>
      <dgm:spPr/>
      <dgm:t>
        <a:bodyPr/>
        <a:lstStyle/>
        <a:p>
          <a:endParaRPr lang="en-US"/>
        </a:p>
      </dgm:t>
    </dgm:pt>
    <dgm:pt modelId="{F1629D0E-829C-4060-88E9-A8220A3B4887}" type="sibTrans" cxnId="{B3E6DF86-A951-4EBC-8C3B-D7C48D8331E1}">
      <dgm:prSet/>
      <dgm:spPr/>
      <dgm:t>
        <a:bodyPr/>
        <a:lstStyle/>
        <a:p>
          <a:endParaRPr lang="en-US"/>
        </a:p>
      </dgm:t>
    </dgm:pt>
    <dgm:pt modelId="{308E84EF-84C5-499E-8DC9-86A0E6729CED}">
      <dgm:prSet/>
      <dgm:spPr/>
      <dgm:t>
        <a:bodyPr/>
        <a:lstStyle/>
        <a:p>
          <a:r>
            <a:rPr lang="en-US" dirty="0"/>
            <a:t>What Has Not Changed</a:t>
          </a:r>
        </a:p>
      </dgm:t>
    </dgm:pt>
    <dgm:pt modelId="{BFB5EFA3-357B-4889-BEF4-8A44B1AD9552}" type="parTrans" cxnId="{3B0A926E-A5FE-4149-9408-11B3E0ED507F}">
      <dgm:prSet/>
      <dgm:spPr/>
      <dgm:t>
        <a:bodyPr/>
        <a:lstStyle/>
        <a:p>
          <a:endParaRPr lang="en-US"/>
        </a:p>
      </dgm:t>
    </dgm:pt>
    <dgm:pt modelId="{BEA80091-462E-42CE-B907-AD606390CDE0}" type="sibTrans" cxnId="{3B0A926E-A5FE-4149-9408-11B3E0ED507F}">
      <dgm:prSet/>
      <dgm:spPr/>
      <dgm:t>
        <a:bodyPr/>
        <a:lstStyle/>
        <a:p>
          <a:endParaRPr lang="en-US"/>
        </a:p>
      </dgm:t>
    </dgm:pt>
    <dgm:pt modelId="{A0D78593-25BC-4C9B-88E3-3B34276F6F72}">
      <dgm:prSet/>
      <dgm:spPr/>
      <dgm:t>
        <a:bodyPr/>
        <a:lstStyle/>
        <a:p>
          <a:r>
            <a:rPr lang="en-US" dirty="0"/>
            <a:t>Questions and Answers</a:t>
          </a:r>
        </a:p>
      </dgm:t>
    </dgm:pt>
    <dgm:pt modelId="{FFB99C72-65DA-4C86-A2A1-228D0522707E}" type="parTrans" cxnId="{0CF3BAD5-27B4-4882-BAD1-69F36AB72681}">
      <dgm:prSet/>
      <dgm:spPr/>
      <dgm:t>
        <a:bodyPr/>
        <a:lstStyle/>
        <a:p>
          <a:endParaRPr lang="en-US"/>
        </a:p>
      </dgm:t>
    </dgm:pt>
    <dgm:pt modelId="{43C12530-D349-45FA-9FE8-91A0B4768D6A}" type="sibTrans" cxnId="{0CF3BAD5-27B4-4882-BAD1-69F36AB72681}">
      <dgm:prSet/>
      <dgm:spPr/>
      <dgm:t>
        <a:bodyPr/>
        <a:lstStyle/>
        <a:p>
          <a:endParaRPr lang="en-US"/>
        </a:p>
      </dgm:t>
    </dgm:pt>
    <dgm:pt modelId="{C952AC0B-C312-421F-B754-631A57C5388F}" type="pres">
      <dgm:prSet presAssocID="{09F5E90F-E232-43CB-ADF7-9F344B9D20DD}" presName="root" presStyleCnt="0">
        <dgm:presLayoutVars>
          <dgm:dir/>
          <dgm:resizeHandles val="exact"/>
        </dgm:presLayoutVars>
      </dgm:prSet>
      <dgm:spPr/>
    </dgm:pt>
    <dgm:pt modelId="{7268DA6D-03A5-4E62-B72A-DA5622060334}" type="pres">
      <dgm:prSet presAssocID="{D935D40D-3BD7-464C-AE01-218C7C827F1C}" presName="compNode" presStyleCnt="0"/>
      <dgm:spPr/>
    </dgm:pt>
    <dgm:pt modelId="{774FFE6A-CF24-4121-8685-EE41914F0CBE}" type="pres">
      <dgm:prSet presAssocID="{D935D40D-3BD7-464C-AE01-218C7C827F1C}" presName="bgRect" presStyleLbl="bgShp" presStyleIdx="0" presStyleCnt="4"/>
      <dgm:spPr/>
    </dgm:pt>
    <dgm:pt modelId="{5510802A-384B-4C7B-9E3A-3D0BF5D2B479}" type="pres">
      <dgm:prSet presAssocID="{D935D40D-3BD7-464C-AE01-218C7C827F1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EA2F0672-7C11-4E1D-869C-799BCB89F963}" type="pres">
      <dgm:prSet presAssocID="{D935D40D-3BD7-464C-AE01-218C7C827F1C}" presName="spaceRect" presStyleCnt="0"/>
      <dgm:spPr/>
    </dgm:pt>
    <dgm:pt modelId="{73038BF3-9685-4343-9F46-B9FF4BE377E9}" type="pres">
      <dgm:prSet presAssocID="{D935D40D-3BD7-464C-AE01-218C7C827F1C}" presName="parTx" presStyleLbl="revTx" presStyleIdx="0" presStyleCnt="4">
        <dgm:presLayoutVars>
          <dgm:chMax val="0"/>
          <dgm:chPref val="0"/>
        </dgm:presLayoutVars>
      </dgm:prSet>
      <dgm:spPr/>
    </dgm:pt>
    <dgm:pt modelId="{A01DCEE0-C260-46FD-A539-3D4ADE941E8B}" type="pres">
      <dgm:prSet presAssocID="{918FD0BA-2A0B-4FB6-9C83-51D948ACAB8D}" presName="sibTrans" presStyleCnt="0"/>
      <dgm:spPr/>
    </dgm:pt>
    <dgm:pt modelId="{481B6771-1421-442C-84DB-20C5140E8498}" type="pres">
      <dgm:prSet presAssocID="{4949AE9A-9B30-4BFF-9DA3-EAC75DA9A272}" presName="compNode" presStyleCnt="0"/>
      <dgm:spPr/>
    </dgm:pt>
    <dgm:pt modelId="{0EE2ACAB-F40A-4A03-B0A2-65E92C46078E}" type="pres">
      <dgm:prSet presAssocID="{4949AE9A-9B30-4BFF-9DA3-EAC75DA9A272}" presName="bgRect" presStyleLbl="bgShp" presStyleIdx="1" presStyleCnt="4"/>
      <dgm:spPr/>
    </dgm:pt>
    <dgm:pt modelId="{07208ED0-0045-4419-8A4A-F35C2138CD3B}" type="pres">
      <dgm:prSet presAssocID="{4949AE9A-9B30-4BFF-9DA3-EAC75DA9A27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F968BFF6-D591-4845-881C-D0A799EA7E65}" type="pres">
      <dgm:prSet presAssocID="{4949AE9A-9B30-4BFF-9DA3-EAC75DA9A272}" presName="spaceRect" presStyleCnt="0"/>
      <dgm:spPr/>
    </dgm:pt>
    <dgm:pt modelId="{52FCF860-424D-43D6-AD08-3C086FC816C6}" type="pres">
      <dgm:prSet presAssocID="{4949AE9A-9B30-4BFF-9DA3-EAC75DA9A272}" presName="parTx" presStyleLbl="revTx" presStyleIdx="1" presStyleCnt="4">
        <dgm:presLayoutVars>
          <dgm:chMax val="0"/>
          <dgm:chPref val="0"/>
        </dgm:presLayoutVars>
      </dgm:prSet>
      <dgm:spPr/>
    </dgm:pt>
    <dgm:pt modelId="{9343286F-7CD3-4D66-AC58-01561F22F783}" type="pres">
      <dgm:prSet presAssocID="{F1629D0E-829C-4060-88E9-A8220A3B4887}" presName="sibTrans" presStyleCnt="0"/>
      <dgm:spPr/>
    </dgm:pt>
    <dgm:pt modelId="{AB0FCE8B-3A36-4886-A723-5597E9BA24DE}" type="pres">
      <dgm:prSet presAssocID="{308E84EF-84C5-499E-8DC9-86A0E6729CED}" presName="compNode" presStyleCnt="0"/>
      <dgm:spPr/>
    </dgm:pt>
    <dgm:pt modelId="{C26E97EF-5E91-436D-9221-5505062A0E10}" type="pres">
      <dgm:prSet presAssocID="{308E84EF-84C5-499E-8DC9-86A0E6729CED}" presName="bgRect" presStyleLbl="bgShp" presStyleIdx="2" presStyleCnt="4"/>
      <dgm:spPr/>
    </dgm:pt>
    <dgm:pt modelId="{9D822C98-D1A1-43A0-AE56-A4C4F67F95A3}" type="pres">
      <dgm:prSet presAssocID="{308E84EF-84C5-499E-8DC9-86A0E6729CED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3F5ECEE9-C978-4DD6-97B5-F97B25502398}" type="pres">
      <dgm:prSet presAssocID="{308E84EF-84C5-499E-8DC9-86A0E6729CED}" presName="spaceRect" presStyleCnt="0"/>
      <dgm:spPr/>
    </dgm:pt>
    <dgm:pt modelId="{2ADB961C-5B03-4099-99B3-6AF72EC0307F}" type="pres">
      <dgm:prSet presAssocID="{308E84EF-84C5-499E-8DC9-86A0E6729CED}" presName="parTx" presStyleLbl="revTx" presStyleIdx="2" presStyleCnt="4">
        <dgm:presLayoutVars>
          <dgm:chMax val="0"/>
          <dgm:chPref val="0"/>
        </dgm:presLayoutVars>
      </dgm:prSet>
      <dgm:spPr/>
    </dgm:pt>
    <dgm:pt modelId="{2F5EB94D-3852-4A93-8430-03D1653A008E}" type="pres">
      <dgm:prSet presAssocID="{BEA80091-462E-42CE-B907-AD606390CDE0}" presName="sibTrans" presStyleCnt="0"/>
      <dgm:spPr/>
    </dgm:pt>
    <dgm:pt modelId="{60E03EE1-2B75-495A-BC65-9A746D6B37DB}" type="pres">
      <dgm:prSet presAssocID="{A0D78593-25BC-4C9B-88E3-3B34276F6F72}" presName="compNode" presStyleCnt="0"/>
      <dgm:spPr/>
    </dgm:pt>
    <dgm:pt modelId="{D5E23FE5-1C11-410B-8AFA-1194694AEE78}" type="pres">
      <dgm:prSet presAssocID="{A0D78593-25BC-4C9B-88E3-3B34276F6F72}" presName="bgRect" presStyleLbl="bgShp" presStyleIdx="3" presStyleCnt="4"/>
      <dgm:spPr/>
    </dgm:pt>
    <dgm:pt modelId="{16477C68-2233-4941-B5C8-4FEF3548B7C7}" type="pres">
      <dgm:prSet presAssocID="{A0D78593-25BC-4C9B-88E3-3B34276F6F7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lp"/>
        </a:ext>
      </dgm:extLst>
    </dgm:pt>
    <dgm:pt modelId="{D57DFDFE-3A59-4057-A653-9A7FE0F30113}" type="pres">
      <dgm:prSet presAssocID="{A0D78593-25BC-4C9B-88E3-3B34276F6F72}" presName="spaceRect" presStyleCnt="0"/>
      <dgm:spPr/>
    </dgm:pt>
    <dgm:pt modelId="{DBEC6D21-C59F-437E-AA20-4BD49885C232}" type="pres">
      <dgm:prSet presAssocID="{A0D78593-25BC-4C9B-88E3-3B34276F6F72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21112E13-DB00-4E1E-8E20-C8D2E18BC543}" type="presOf" srcId="{308E84EF-84C5-499E-8DC9-86A0E6729CED}" destId="{2ADB961C-5B03-4099-99B3-6AF72EC0307F}" srcOrd="0" destOrd="0" presId="urn:microsoft.com/office/officeart/2018/2/layout/IconVerticalSolidList"/>
    <dgm:cxn modelId="{03D14C38-DA29-4284-AB8D-ADE511BF0B12}" type="presOf" srcId="{A0D78593-25BC-4C9B-88E3-3B34276F6F72}" destId="{DBEC6D21-C59F-437E-AA20-4BD49885C232}" srcOrd="0" destOrd="0" presId="urn:microsoft.com/office/officeart/2018/2/layout/IconVerticalSolidList"/>
    <dgm:cxn modelId="{13199539-F535-4845-A01E-A23DD16270E4}" srcId="{09F5E90F-E232-43CB-ADF7-9F344B9D20DD}" destId="{D935D40D-3BD7-464C-AE01-218C7C827F1C}" srcOrd="0" destOrd="0" parTransId="{861B63F5-DCC3-4B13-8CA2-FF16F5E3DDAC}" sibTransId="{918FD0BA-2A0B-4FB6-9C83-51D948ACAB8D}"/>
    <dgm:cxn modelId="{A7BAD55D-A58D-40EE-AA62-1C1A8FE5E68A}" type="presOf" srcId="{09F5E90F-E232-43CB-ADF7-9F344B9D20DD}" destId="{C952AC0B-C312-421F-B754-631A57C5388F}" srcOrd="0" destOrd="0" presId="urn:microsoft.com/office/officeart/2018/2/layout/IconVerticalSolidList"/>
    <dgm:cxn modelId="{3B0A926E-A5FE-4149-9408-11B3E0ED507F}" srcId="{09F5E90F-E232-43CB-ADF7-9F344B9D20DD}" destId="{308E84EF-84C5-499E-8DC9-86A0E6729CED}" srcOrd="2" destOrd="0" parTransId="{BFB5EFA3-357B-4889-BEF4-8A44B1AD9552}" sibTransId="{BEA80091-462E-42CE-B907-AD606390CDE0}"/>
    <dgm:cxn modelId="{E319B77D-387B-454D-AE99-FC13841C416B}" type="presOf" srcId="{4949AE9A-9B30-4BFF-9DA3-EAC75DA9A272}" destId="{52FCF860-424D-43D6-AD08-3C086FC816C6}" srcOrd="0" destOrd="0" presId="urn:microsoft.com/office/officeart/2018/2/layout/IconVerticalSolidList"/>
    <dgm:cxn modelId="{B3E6DF86-A951-4EBC-8C3B-D7C48D8331E1}" srcId="{09F5E90F-E232-43CB-ADF7-9F344B9D20DD}" destId="{4949AE9A-9B30-4BFF-9DA3-EAC75DA9A272}" srcOrd="1" destOrd="0" parTransId="{ED7865F9-AF9A-4EE8-8B5E-85D729A6ED50}" sibTransId="{F1629D0E-829C-4060-88E9-A8220A3B4887}"/>
    <dgm:cxn modelId="{0CF3BAD5-27B4-4882-BAD1-69F36AB72681}" srcId="{09F5E90F-E232-43CB-ADF7-9F344B9D20DD}" destId="{A0D78593-25BC-4C9B-88E3-3B34276F6F72}" srcOrd="3" destOrd="0" parTransId="{FFB99C72-65DA-4C86-A2A1-228D0522707E}" sibTransId="{43C12530-D349-45FA-9FE8-91A0B4768D6A}"/>
    <dgm:cxn modelId="{8A8161FB-9276-4A8B-974E-EB49688FBFB5}" type="presOf" srcId="{D935D40D-3BD7-464C-AE01-218C7C827F1C}" destId="{73038BF3-9685-4343-9F46-B9FF4BE377E9}" srcOrd="0" destOrd="0" presId="urn:microsoft.com/office/officeart/2018/2/layout/IconVerticalSolidList"/>
    <dgm:cxn modelId="{B0AFC08A-F4DF-44BD-A4D8-BB7710C817CA}" type="presParOf" srcId="{C952AC0B-C312-421F-B754-631A57C5388F}" destId="{7268DA6D-03A5-4E62-B72A-DA5622060334}" srcOrd="0" destOrd="0" presId="urn:microsoft.com/office/officeart/2018/2/layout/IconVerticalSolidList"/>
    <dgm:cxn modelId="{EE2DBD2F-F621-4C4D-9476-DA77F2E8C5E1}" type="presParOf" srcId="{7268DA6D-03A5-4E62-B72A-DA5622060334}" destId="{774FFE6A-CF24-4121-8685-EE41914F0CBE}" srcOrd="0" destOrd="0" presId="urn:microsoft.com/office/officeart/2018/2/layout/IconVerticalSolidList"/>
    <dgm:cxn modelId="{BAD54292-03B7-4241-B8E0-B2D1D76225D9}" type="presParOf" srcId="{7268DA6D-03A5-4E62-B72A-DA5622060334}" destId="{5510802A-384B-4C7B-9E3A-3D0BF5D2B479}" srcOrd="1" destOrd="0" presId="urn:microsoft.com/office/officeart/2018/2/layout/IconVerticalSolidList"/>
    <dgm:cxn modelId="{44F5E7E1-AB61-4D90-B26D-143FDEB0489F}" type="presParOf" srcId="{7268DA6D-03A5-4E62-B72A-DA5622060334}" destId="{EA2F0672-7C11-4E1D-869C-799BCB89F963}" srcOrd="2" destOrd="0" presId="urn:microsoft.com/office/officeart/2018/2/layout/IconVerticalSolidList"/>
    <dgm:cxn modelId="{66EDD192-4C36-48A7-AEDF-7DFAD9F9EC6A}" type="presParOf" srcId="{7268DA6D-03A5-4E62-B72A-DA5622060334}" destId="{73038BF3-9685-4343-9F46-B9FF4BE377E9}" srcOrd="3" destOrd="0" presId="urn:microsoft.com/office/officeart/2018/2/layout/IconVerticalSolidList"/>
    <dgm:cxn modelId="{94208483-B7A2-409B-BC72-A7F8351201CF}" type="presParOf" srcId="{C952AC0B-C312-421F-B754-631A57C5388F}" destId="{A01DCEE0-C260-46FD-A539-3D4ADE941E8B}" srcOrd="1" destOrd="0" presId="urn:microsoft.com/office/officeart/2018/2/layout/IconVerticalSolidList"/>
    <dgm:cxn modelId="{834B1DBD-C891-4162-BDF9-4C875DBB5444}" type="presParOf" srcId="{C952AC0B-C312-421F-B754-631A57C5388F}" destId="{481B6771-1421-442C-84DB-20C5140E8498}" srcOrd="2" destOrd="0" presId="urn:microsoft.com/office/officeart/2018/2/layout/IconVerticalSolidList"/>
    <dgm:cxn modelId="{B56F53AA-62AF-438C-8845-81D8C0761DBB}" type="presParOf" srcId="{481B6771-1421-442C-84DB-20C5140E8498}" destId="{0EE2ACAB-F40A-4A03-B0A2-65E92C46078E}" srcOrd="0" destOrd="0" presId="urn:microsoft.com/office/officeart/2018/2/layout/IconVerticalSolidList"/>
    <dgm:cxn modelId="{8AF69B99-B35A-49D1-B569-7950ABB64D3D}" type="presParOf" srcId="{481B6771-1421-442C-84DB-20C5140E8498}" destId="{07208ED0-0045-4419-8A4A-F35C2138CD3B}" srcOrd="1" destOrd="0" presId="urn:microsoft.com/office/officeart/2018/2/layout/IconVerticalSolidList"/>
    <dgm:cxn modelId="{50E360BB-0592-4A38-B029-58FA2274C0A2}" type="presParOf" srcId="{481B6771-1421-442C-84DB-20C5140E8498}" destId="{F968BFF6-D591-4845-881C-D0A799EA7E65}" srcOrd="2" destOrd="0" presId="urn:microsoft.com/office/officeart/2018/2/layout/IconVerticalSolidList"/>
    <dgm:cxn modelId="{367AC6B1-6003-485D-8E92-5893BEB8B857}" type="presParOf" srcId="{481B6771-1421-442C-84DB-20C5140E8498}" destId="{52FCF860-424D-43D6-AD08-3C086FC816C6}" srcOrd="3" destOrd="0" presId="urn:microsoft.com/office/officeart/2018/2/layout/IconVerticalSolidList"/>
    <dgm:cxn modelId="{A8865F5F-5706-4B19-898B-F59E007C5E3C}" type="presParOf" srcId="{C952AC0B-C312-421F-B754-631A57C5388F}" destId="{9343286F-7CD3-4D66-AC58-01561F22F783}" srcOrd="3" destOrd="0" presId="urn:microsoft.com/office/officeart/2018/2/layout/IconVerticalSolidList"/>
    <dgm:cxn modelId="{A90E8E3E-DF42-4615-960C-36EECC339DA5}" type="presParOf" srcId="{C952AC0B-C312-421F-B754-631A57C5388F}" destId="{AB0FCE8B-3A36-4886-A723-5597E9BA24DE}" srcOrd="4" destOrd="0" presId="urn:microsoft.com/office/officeart/2018/2/layout/IconVerticalSolidList"/>
    <dgm:cxn modelId="{AE55CEF4-83DD-4FC3-BC90-9400CC7AA77B}" type="presParOf" srcId="{AB0FCE8B-3A36-4886-A723-5597E9BA24DE}" destId="{C26E97EF-5E91-436D-9221-5505062A0E10}" srcOrd="0" destOrd="0" presId="urn:microsoft.com/office/officeart/2018/2/layout/IconVerticalSolidList"/>
    <dgm:cxn modelId="{477AC466-D0D8-4D25-8ABC-DA83041488EA}" type="presParOf" srcId="{AB0FCE8B-3A36-4886-A723-5597E9BA24DE}" destId="{9D822C98-D1A1-43A0-AE56-A4C4F67F95A3}" srcOrd="1" destOrd="0" presId="urn:microsoft.com/office/officeart/2018/2/layout/IconVerticalSolidList"/>
    <dgm:cxn modelId="{8D8B8C13-80EC-4EEF-ADAA-88DE71AEE475}" type="presParOf" srcId="{AB0FCE8B-3A36-4886-A723-5597E9BA24DE}" destId="{3F5ECEE9-C978-4DD6-97B5-F97B25502398}" srcOrd="2" destOrd="0" presId="urn:microsoft.com/office/officeart/2018/2/layout/IconVerticalSolidList"/>
    <dgm:cxn modelId="{8357FD73-0836-49D9-B08F-59BA3C7CEA76}" type="presParOf" srcId="{AB0FCE8B-3A36-4886-A723-5597E9BA24DE}" destId="{2ADB961C-5B03-4099-99B3-6AF72EC0307F}" srcOrd="3" destOrd="0" presId="urn:microsoft.com/office/officeart/2018/2/layout/IconVerticalSolidList"/>
    <dgm:cxn modelId="{FB3A534E-7992-4653-8DB2-F35D9C98F687}" type="presParOf" srcId="{C952AC0B-C312-421F-B754-631A57C5388F}" destId="{2F5EB94D-3852-4A93-8430-03D1653A008E}" srcOrd="5" destOrd="0" presId="urn:microsoft.com/office/officeart/2018/2/layout/IconVerticalSolidList"/>
    <dgm:cxn modelId="{F9CB12DA-7497-4252-B0CB-FBBD60A7924B}" type="presParOf" srcId="{C952AC0B-C312-421F-B754-631A57C5388F}" destId="{60E03EE1-2B75-495A-BC65-9A746D6B37DB}" srcOrd="6" destOrd="0" presId="urn:microsoft.com/office/officeart/2018/2/layout/IconVerticalSolidList"/>
    <dgm:cxn modelId="{02DDBCA0-AAB2-4ABD-B556-80B106E1FA99}" type="presParOf" srcId="{60E03EE1-2B75-495A-BC65-9A746D6B37DB}" destId="{D5E23FE5-1C11-410B-8AFA-1194694AEE78}" srcOrd="0" destOrd="0" presId="urn:microsoft.com/office/officeart/2018/2/layout/IconVerticalSolidList"/>
    <dgm:cxn modelId="{BC5CD326-4546-4499-AF65-8AA7F35561E1}" type="presParOf" srcId="{60E03EE1-2B75-495A-BC65-9A746D6B37DB}" destId="{16477C68-2233-4941-B5C8-4FEF3548B7C7}" srcOrd="1" destOrd="0" presId="urn:microsoft.com/office/officeart/2018/2/layout/IconVerticalSolidList"/>
    <dgm:cxn modelId="{A914FE74-A7D9-45E2-B7D7-61C40C4A733E}" type="presParOf" srcId="{60E03EE1-2B75-495A-BC65-9A746D6B37DB}" destId="{D57DFDFE-3A59-4057-A653-9A7FE0F30113}" srcOrd="2" destOrd="0" presId="urn:microsoft.com/office/officeart/2018/2/layout/IconVerticalSolidList"/>
    <dgm:cxn modelId="{8F587C9E-4E30-494E-B08E-9F8E807D62DB}" type="presParOf" srcId="{60E03EE1-2B75-495A-BC65-9A746D6B37DB}" destId="{DBEC6D21-C59F-437E-AA20-4BD49885C23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4FFE6A-CF24-4121-8685-EE41914F0CBE}">
      <dsp:nvSpPr>
        <dsp:cNvPr id="0" name=""/>
        <dsp:cNvSpPr/>
      </dsp:nvSpPr>
      <dsp:spPr>
        <a:xfrm>
          <a:off x="0" y="2244"/>
          <a:ext cx="6254749" cy="11377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10802A-384B-4C7B-9E3A-3D0BF5D2B479}">
      <dsp:nvSpPr>
        <dsp:cNvPr id="0" name=""/>
        <dsp:cNvSpPr/>
      </dsp:nvSpPr>
      <dsp:spPr>
        <a:xfrm>
          <a:off x="344173" y="258241"/>
          <a:ext cx="625769" cy="62576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038BF3-9685-4343-9F46-B9FF4BE377E9}">
      <dsp:nvSpPr>
        <dsp:cNvPr id="0" name=""/>
        <dsp:cNvSpPr/>
      </dsp:nvSpPr>
      <dsp:spPr>
        <a:xfrm>
          <a:off x="1314116" y="2244"/>
          <a:ext cx="4940633" cy="1137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413" tIns="120413" rIns="120413" bIns="12041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Allowable and Unallowable Costs</a:t>
          </a:r>
        </a:p>
      </dsp:txBody>
      <dsp:txXfrm>
        <a:off x="1314116" y="2244"/>
        <a:ext cx="4940633" cy="1137763"/>
      </dsp:txXfrm>
    </dsp:sp>
    <dsp:sp modelId="{0EE2ACAB-F40A-4A03-B0A2-65E92C46078E}">
      <dsp:nvSpPr>
        <dsp:cNvPr id="0" name=""/>
        <dsp:cNvSpPr/>
      </dsp:nvSpPr>
      <dsp:spPr>
        <a:xfrm>
          <a:off x="0" y="1424448"/>
          <a:ext cx="6254749" cy="11377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208ED0-0045-4419-8A4A-F35C2138CD3B}">
      <dsp:nvSpPr>
        <dsp:cNvPr id="0" name=""/>
        <dsp:cNvSpPr/>
      </dsp:nvSpPr>
      <dsp:spPr>
        <a:xfrm>
          <a:off x="344173" y="1680445"/>
          <a:ext cx="625769" cy="62576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FCF860-424D-43D6-AD08-3C086FC816C6}">
      <dsp:nvSpPr>
        <dsp:cNvPr id="0" name=""/>
        <dsp:cNvSpPr/>
      </dsp:nvSpPr>
      <dsp:spPr>
        <a:xfrm>
          <a:off x="1314116" y="1424448"/>
          <a:ext cx="4940633" cy="1137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413" tIns="120413" rIns="120413" bIns="12041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Expectations in Pandemic</a:t>
          </a:r>
        </a:p>
      </dsp:txBody>
      <dsp:txXfrm>
        <a:off x="1314116" y="1424448"/>
        <a:ext cx="4940633" cy="1137763"/>
      </dsp:txXfrm>
    </dsp:sp>
    <dsp:sp modelId="{C26E97EF-5E91-436D-9221-5505062A0E10}">
      <dsp:nvSpPr>
        <dsp:cNvPr id="0" name=""/>
        <dsp:cNvSpPr/>
      </dsp:nvSpPr>
      <dsp:spPr>
        <a:xfrm>
          <a:off x="0" y="2846652"/>
          <a:ext cx="6254749" cy="11377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822C98-D1A1-43A0-AE56-A4C4F67F95A3}">
      <dsp:nvSpPr>
        <dsp:cNvPr id="0" name=""/>
        <dsp:cNvSpPr/>
      </dsp:nvSpPr>
      <dsp:spPr>
        <a:xfrm>
          <a:off x="344173" y="3102649"/>
          <a:ext cx="625769" cy="62576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DB961C-5B03-4099-99B3-6AF72EC0307F}">
      <dsp:nvSpPr>
        <dsp:cNvPr id="0" name=""/>
        <dsp:cNvSpPr/>
      </dsp:nvSpPr>
      <dsp:spPr>
        <a:xfrm>
          <a:off x="1314116" y="2846652"/>
          <a:ext cx="4940633" cy="1137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413" tIns="120413" rIns="120413" bIns="12041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What Has Not Changed</a:t>
          </a:r>
        </a:p>
      </dsp:txBody>
      <dsp:txXfrm>
        <a:off x="1314116" y="2846652"/>
        <a:ext cx="4940633" cy="1137763"/>
      </dsp:txXfrm>
    </dsp:sp>
    <dsp:sp modelId="{D5E23FE5-1C11-410B-8AFA-1194694AEE78}">
      <dsp:nvSpPr>
        <dsp:cNvPr id="0" name=""/>
        <dsp:cNvSpPr/>
      </dsp:nvSpPr>
      <dsp:spPr>
        <a:xfrm>
          <a:off x="0" y="4268856"/>
          <a:ext cx="6254749" cy="113776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477C68-2233-4941-B5C8-4FEF3548B7C7}">
      <dsp:nvSpPr>
        <dsp:cNvPr id="0" name=""/>
        <dsp:cNvSpPr/>
      </dsp:nvSpPr>
      <dsp:spPr>
        <a:xfrm>
          <a:off x="344173" y="4524853"/>
          <a:ext cx="625769" cy="62576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in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EC6D21-C59F-437E-AA20-4BD49885C232}">
      <dsp:nvSpPr>
        <dsp:cNvPr id="0" name=""/>
        <dsp:cNvSpPr/>
      </dsp:nvSpPr>
      <dsp:spPr>
        <a:xfrm>
          <a:off x="1314116" y="4268856"/>
          <a:ext cx="4940633" cy="11377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413" tIns="120413" rIns="120413" bIns="120413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Questions and Answers</a:t>
          </a:r>
        </a:p>
      </dsp:txBody>
      <dsp:txXfrm>
        <a:off x="1314116" y="4268856"/>
        <a:ext cx="4940633" cy="11377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4FAC04C-FF4F-4ACA-B5E8-32E2B232B507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99C8512-1CA1-43D6-8587-2D838E0C662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21161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C04C-FF4F-4ACA-B5E8-32E2B232B507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C8512-1CA1-43D6-8587-2D838E0C66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73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C04C-FF4F-4ACA-B5E8-32E2B232B507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C8512-1CA1-43D6-8587-2D838E0C66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006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C04C-FF4F-4ACA-B5E8-32E2B232B507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C8512-1CA1-43D6-8587-2D838E0C66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172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4FAC04C-FF4F-4ACA-B5E8-32E2B232B507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99C8512-1CA1-43D6-8587-2D838E0C6626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811088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C04C-FF4F-4ACA-B5E8-32E2B232B507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C8512-1CA1-43D6-8587-2D838E0C66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1646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C04C-FF4F-4ACA-B5E8-32E2B232B507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C8512-1CA1-43D6-8587-2D838E0C66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7096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C04C-FF4F-4ACA-B5E8-32E2B232B507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C8512-1CA1-43D6-8587-2D838E0C66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83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AC04C-FF4F-4ACA-B5E8-32E2B232B507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C8512-1CA1-43D6-8587-2D838E0C66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349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74FAC04C-FF4F-4ACA-B5E8-32E2B232B507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C99C8512-1CA1-43D6-8587-2D838E0C662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433646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74FAC04C-FF4F-4ACA-B5E8-32E2B232B507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C99C8512-1CA1-43D6-8587-2D838E0C66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04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4FAC04C-FF4F-4ACA-B5E8-32E2B232B507}" type="datetimeFigureOut">
              <a:rPr lang="en-US" smtClean="0"/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99C8512-1CA1-43D6-8587-2D838E0C662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7443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A25BF79-9ED2-4290-8C48-1AB107B674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6FA61D-7465-484A-AD1E-08ADF0C8F9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8486" y="549194"/>
            <a:ext cx="5356013" cy="4335020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COVID-19 Adaptations in the prevention system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63F262-6A2F-4394-9473-BDA691EDB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8486" y="5433408"/>
            <a:ext cx="7826723" cy="742279"/>
          </a:xfrm>
        </p:spPr>
        <p:txBody>
          <a:bodyPr>
            <a:normAutofit/>
          </a:bodyPr>
          <a:lstStyle/>
          <a:p>
            <a:pPr algn="l"/>
            <a:r>
              <a:rPr lang="en-US" sz="1600">
                <a:solidFill>
                  <a:schemeClr val="tx1">
                    <a:lumMod val="95000"/>
                    <a:lumOff val="5000"/>
                  </a:schemeClr>
                </a:solidFill>
              </a:rPr>
              <a:t>August 18, 2020</a:t>
            </a:r>
          </a:p>
          <a:p>
            <a:pPr algn="l"/>
            <a:r>
              <a:rPr lang="en-US" sz="1600">
                <a:solidFill>
                  <a:schemeClr val="tx1">
                    <a:lumMod val="95000"/>
                    <a:lumOff val="5000"/>
                  </a:schemeClr>
                </a:solidFill>
              </a:rPr>
              <a:t>OSAP  Recipient Meeting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8A549F5-BF47-4351-BA22-B59919984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" y="0"/>
            <a:ext cx="2921728" cy="6858000"/>
          </a:xfrm>
          <a:custGeom>
            <a:avLst/>
            <a:gdLst>
              <a:gd name="connsiteX0" fmla="*/ 0 w 2921728"/>
              <a:gd name="connsiteY0" fmla="*/ 0 h 6858000"/>
              <a:gd name="connsiteX1" fmla="*/ 2035903 w 2921728"/>
              <a:gd name="connsiteY1" fmla="*/ 0 h 6858000"/>
              <a:gd name="connsiteX2" fmla="*/ 2202677 w 2921728"/>
              <a:gd name="connsiteY2" fmla="*/ 0 h 6858000"/>
              <a:gd name="connsiteX3" fmla="*/ 2745516 w 2921728"/>
              <a:gd name="connsiteY3" fmla="*/ 0 h 6858000"/>
              <a:gd name="connsiteX4" fmla="*/ 2747103 w 2921728"/>
              <a:gd name="connsiteY4" fmla="*/ 68263 h 6858000"/>
              <a:gd name="connsiteX5" fmla="*/ 2755041 w 2921728"/>
              <a:gd name="connsiteY5" fmla="*/ 128588 h 6858000"/>
              <a:gd name="connsiteX6" fmla="*/ 2766153 w 2921728"/>
              <a:gd name="connsiteY6" fmla="*/ 180975 h 6858000"/>
              <a:gd name="connsiteX7" fmla="*/ 2780441 w 2921728"/>
              <a:gd name="connsiteY7" fmla="*/ 227013 h 6858000"/>
              <a:gd name="connsiteX8" fmla="*/ 2796316 w 2921728"/>
              <a:gd name="connsiteY8" fmla="*/ 268288 h 6858000"/>
              <a:gd name="connsiteX9" fmla="*/ 2815366 w 2921728"/>
              <a:gd name="connsiteY9" fmla="*/ 304800 h 6858000"/>
              <a:gd name="connsiteX10" fmla="*/ 2834416 w 2921728"/>
              <a:gd name="connsiteY10" fmla="*/ 342900 h 6858000"/>
              <a:gd name="connsiteX11" fmla="*/ 2853466 w 2921728"/>
              <a:gd name="connsiteY11" fmla="*/ 381000 h 6858000"/>
              <a:gd name="connsiteX12" fmla="*/ 2869341 w 2921728"/>
              <a:gd name="connsiteY12" fmla="*/ 417513 h 6858000"/>
              <a:gd name="connsiteX13" fmla="*/ 2885216 w 2921728"/>
              <a:gd name="connsiteY13" fmla="*/ 458788 h 6858000"/>
              <a:gd name="connsiteX14" fmla="*/ 2901091 w 2921728"/>
              <a:gd name="connsiteY14" fmla="*/ 504825 h 6858000"/>
              <a:gd name="connsiteX15" fmla="*/ 2912203 w 2921728"/>
              <a:gd name="connsiteY15" fmla="*/ 557213 h 6858000"/>
              <a:gd name="connsiteX16" fmla="*/ 2918553 w 2921728"/>
              <a:gd name="connsiteY16" fmla="*/ 617538 h 6858000"/>
              <a:gd name="connsiteX17" fmla="*/ 2921728 w 2921728"/>
              <a:gd name="connsiteY17" fmla="*/ 685800 h 6858000"/>
              <a:gd name="connsiteX18" fmla="*/ 2918553 w 2921728"/>
              <a:gd name="connsiteY18" fmla="*/ 754063 h 6858000"/>
              <a:gd name="connsiteX19" fmla="*/ 2912203 w 2921728"/>
              <a:gd name="connsiteY19" fmla="*/ 814388 h 6858000"/>
              <a:gd name="connsiteX20" fmla="*/ 2901091 w 2921728"/>
              <a:gd name="connsiteY20" fmla="*/ 866775 h 6858000"/>
              <a:gd name="connsiteX21" fmla="*/ 2885216 w 2921728"/>
              <a:gd name="connsiteY21" fmla="*/ 912813 h 6858000"/>
              <a:gd name="connsiteX22" fmla="*/ 2869341 w 2921728"/>
              <a:gd name="connsiteY22" fmla="*/ 954088 h 6858000"/>
              <a:gd name="connsiteX23" fmla="*/ 2853466 w 2921728"/>
              <a:gd name="connsiteY23" fmla="*/ 990600 h 6858000"/>
              <a:gd name="connsiteX24" fmla="*/ 2834416 w 2921728"/>
              <a:gd name="connsiteY24" fmla="*/ 1028700 h 6858000"/>
              <a:gd name="connsiteX25" fmla="*/ 2815366 w 2921728"/>
              <a:gd name="connsiteY25" fmla="*/ 1066800 h 6858000"/>
              <a:gd name="connsiteX26" fmla="*/ 2796316 w 2921728"/>
              <a:gd name="connsiteY26" fmla="*/ 1103313 h 6858000"/>
              <a:gd name="connsiteX27" fmla="*/ 2780441 w 2921728"/>
              <a:gd name="connsiteY27" fmla="*/ 1144588 h 6858000"/>
              <a:gd name="connsiteX28" fmla="*/ 2766153 w 2921728"/>
              <a:gd name="connsiteY28" fmla="*/ 1190625 h 6858000"/>
              <a:gd name="connsiteX29" fmla="*/ 2755041 w 2921728"/>
              <a:gd name="connsiteY29" fmla="*/ 1243013 h 6858000"/>
              <a:gd name="connsiteX30" fmla="*/ 2747103 w 2921728"/>
              <a:gd name="connsiteY30" fmla="*/ 1303338 h 6858000"/>
              <a:gd name="connsiteX31" fmla="*/ 2745516 w 2921728"/>
              <a:gd name="connsiteY31" fmla="*/ 1371600 h 6858000"/>
              <a:gd name="connsiteX32" fmla="*/ 2747103 w 2921728"/>
              <a:gd name="connsiteY32" fmla="*/ 1439863 h 6858000"/>
              <a:gd name="connsiteX33" fmla="*/ 2755041 w 2921728"/>
              <a:gd name="connsiteY33" fmla="*/ 1500188 h 6858000"/>
              <a:gd name="connsiteX34" fmla="*/ 2766153 w 2921728"/>
              <a:gd name="connsiteY34" fmla="*/ 1552575 h 6858000"/>
              <a:gd name="connsiteX35" fmla="*/ 2780441 w 2921728"/>
              <a:gd name="connsiteY35" fmla="*/ 1598613 h 6858000"/>
              <a:gd name="connsiteX36" fmla="*/ 2796316 w 2921728"/>
              <a:gd name="connsiteY36" fmla="*/ 1639888 h 6858000"/>
              <a:gd name="connsiteX37" fmla="*/ 2815366 w 2921728"/>
              <a:gd name="connsiteY37" fmla="*/ 1676400 h 6858000"/>
              <a:gd name="connsiteX38" fmla="*/ 2834416 w 2921728"/>
              <a:gd name="connsiteY38" fmla="*/ 1714500 h 6858000"/>
              <a:gd name="connsiteX39" fmla="*/ 2853466 w 2921728"/>
              <a:gd name="connsiteY39" fmla="*/ 1752600 h 6858000"/>
              <a:gd name="connsiteX40" fmla="*/ 2869341 w 2921728"/>
              <a:gd name="connsiteY40" fmla="*/ 1789113 h 6858000"/>
              <a:gd name="connsiteX41" fmla="*/ 2885216 w 2921728"/>
              <a:gd name="connsiteY41" fmla="*/ 1830388 h 6858000"/>
              <a:gd name="connsiteX42" fmla="*/ 2901091 w 2921728"/>
              <a:gd name="connsiteY42" fmla="*/ 1876425 h 6858000"/>
              <a:gd name="connsiteX43" fmla="*/ 2912203 w 2921728"/>
              <a:gd name="connsiteY43" fmla="*/ 1928813 h 6858000"/>
              <a:gd name="connsiteX44" fmla="*/ 2918553 w 2921728"/>
              <a:gd name="connsiteY44" fmla="*/ 1989138 h 6858000"/>
              <a:gd name="connsiteX45" fmla="*/ 2921728 w 2921728"/>
              <a:gd name="connsiteY45" fmla="*/ 2057400 h 6858000"/>
              <a:gd name="connsiteX46" fmla="*/ 2918553 w 2921728"/>
              <a:gd name="connsiteY46" fmla="*/ 2125663 h 6858000"/>
              <a:gd name="connsiteX47" fmla="*/ 2912203 w 2921728"/>
              <a:gd name="connsiteY47" fmla="*/ 2185988 h 6858000"/>
              <a:gd name="connsiteX48" fmla="*/ 2901091 w 2921728"/>
              <a:gd name="connsiteY48" fmla="*/ 2238375 h 6858000"/>
              <a:gd name="connsiteX49" fmla="*/ 2885216 w 2921728"/>
              <a:gd name="connsiteY49" fmla="*/ 2284413 h 6858000"/>
              <a:gd name="connsiteX50" fmla="*/ 2869341 w 2921728"/>
              <a:gd name="connsiteY50" fmla="*/ 2325688 h 6858000"/>
              <a:gd name="connsiteX51" fmla="*/ 2853466 w 2921728"/>
              <a:gd name="connsiteY51" fmla="*/ 2362200 h 6858000"/>
              <a:gd name="connsiteX52" fmla="*/ 2834416 w 2921728"/>
              <a:gd name="connsiteY52" fmla="*/ 2400300 h 6858000"/>
              <a:gd name="connsiteX53" fmla="*/ 2815366 w 2921728"/>
              <a:gd name="connsiteY53" fmla="*/ 2438400 h 6858000"/>
              <a:gd name="connsiteX54" fmla="*/ 2796316 w 2921728"/>
              <a:gd name="connsiteY54" fmla="*/ 2474913 h 6858000"/>
              <a:gd name="connsiteX55" fmla="*/ 2780441 w 2921728"/>
              <a:gd name="connsiteY55" fmla="*/ 2516188 h 6858000"/>
              <a:gd name="connsiteX56" fmla="*/ 2766153 w 2921728"/>
              <a:gd name="connsiteY56" fmla="*/ 2562225 h 6858000"/>
              <a:gd name="connsiteX57" fmla="*/ 2755041 w 2921728"/>
              <a:gd name="connsiteY57" fmla="*/ 2614613 h 6858000"/>
              <a:gd name="connsiteX58" fmla="*/ 2747103 w 2921728"/>
              <a:gd name="connsiteY58" fmla="*/ 2674938 h 6858000"/>
              <a:gd name="connsiteX59" fmla="*/ 2745516 w 2921728"/>
              <a:gd name="connsiteY59" fmla="*/ 2743200 h 6858000"/>
              <a:gd name="connsiteX60" fmla="*/ 2747103 w 2921728"/>
              <a:gd name="connsiteY60" fmla="*/ 2811463 h 6858000"/>
              <a:gd name="connsiteX61" fmla="*/ 2755041 w 2921728"/>
              <a:gd name="connsiteY61" fmla="*/ 2871788 h 6858000"/>
              <a:gd name="connsiteX62" fmla="*/ 2766153 w 2921728"/>
              <a:gd name="connsiteY62" fmla="*/ 2924175 h 6858000"/>
              <a:gd name="connsiteX63" fmla="*/ 2780441 w 2921728"/>
              <a:gd name="connsiteY63" fmla="*/ 2970213 h 6858000"/>
              <a:gd name="connsiteX64" fmla="*/ 2796316 w 2921728"/>
              <a:gd name="connsiteY64" fmla="*/ 3011488 h 6858000"/>
              <a:gd name="connsiteX65" fmla="*/ 2815366 w 2921728"/>
              <a:gd name="connsiteY65" fmla="*/ 3048000 h 6858000"/>
              <a:gd name="connsiteX66" fmla="*/ 2834416 w 2921728"/>
              <a:gd name="connsiteY66" fmla="*/ 3086100 h 6858000"/>
              <a:gd name="connsiteX67" fmla="*/ 2853466 w 2921728"/>
              <a:gd name="connsiteY67" fmla="*/ 3124200 h 6858000"/>
              <a:gd name="connsiteX68" fmla="*/ 2869341 w 2921728"/>
              <a:gd name="connsiteY68" fmla="*/ 3160713 h 6858000"/>
              <a:gd name="connsiteX69" fmla="*/ 2885216 w 2921728"/>
              <a:gd name="connsiteY69" fmla="*/ 3201988 h 6858000"/>
              <a:gd name="connsiteX70" fmla="*/ 2901091 w 2921728"/>
              <a:gd name="connsiteY70" fmla="*/ 3248025 h 6858000"/>
              <a:gd name="connsiteX71" fmla="*/ 2912203 w 2921728"/>
              <a:gd name="connsiteY71" fmla="*/ 3300413 h 6858000"/>
              <a:gd name="connsiteX72" fmla="*/ 2918553 w 2921728"/>
              <a:gd name="connsiteY72" fmla="*/ 3360738 h 6858000"/>
              <a:gd name="connsiteX73" fmla="*/ 2921728 w 2921728"/>
              <a:gd name="connsiteY73" fmla="*/ 3427413 h 6858000"/>
              <a:gd name="connsiteX74" fmla="*/ 2918553 w 2921728"/>
              <a:gd name="connsiteY74" fmla="*/ 3497263 h 6858000"/>
              <a:gd name="connsiteX75" fmla="*/ 2912203 w 2921728"/>
              <a:gd name="connsiteY75" fmla="*/ 3557588 h 6858000"/>
              <a:gd name="connsiteX76" fmla="*/ 2901091 w 2921728"/>
              <a:gd name="connsiteY76" fmla="*/ 3609975 h 6858000"/>
              <a:gd name="connsiteX77" fmla="*/ 2885216 w 2921728"/>
              <a:gd name="connsiteY77" fmla="*/ 3656013 h 6858000"/>
              <a:gd name="connsiteX78" fmla="*/ 2869341 w 2921728"/>
              <a:gd name="connsiteY78" fmla="*/ 3697288 h 6858000"/>
              <a:gd name="connsiteX79" fmla="*/ 2853466 w 2921728"/>
              <a:gd name="connsiteY79" fmla="*/ 3733800 h 6858000"/>
              <a:gd name="connsiteX80" fmla="*/ 2834416 w 2921728"/>
              <a:gd name="connsiteY80" fmla="*/ 3771900 h 6858000"/>
              <a:gd name="connsiteX81" fmla="*/ 2815366 w 2921728"/>
              <a:gd name="connsiteY81" fmla="*/ 3810000 h 6858000"/>
              <a:gd name="connsiteX82" fmla="*/ 2796316 w 2921728"/>
              <a:gd name="connsiteY82" fmla="*/ 3846513 h 6858000"/>
              <a:gd name="connsiteX83" fmla="*/ 2780441 w 2921728"/>
              <a:gd name="connsiteY83" fmla="*/ 3887788 h 6858000"/>
              <a:gd name="connsiteX84" fmla="*/ 2766153 w 2921728"/>
              <a:gd name="connsiteY84" fmla="*/ 3933825 h 6858000"/>
              <a:gd name="connsiteX85" fmla="*/ 2755041 w 2921728"/>
              <a:gd name="connsiteY85" fmla="*/ 3986213 h 6858000"/>
              <a:gd name="connsiteX86" fmla="*/ 2747103 w 2921728"/>
              <a:gd name="connsiteY86" fmla="*/ 4046538 h 6858000"/>
              <a:gd name="connsiteX87" fmla="*/ 2745516 w 2921728"/>
              <a:gd name="connsiteY87" fmla="*/ 4114800 h 6858000"/>
              <a:gd name="connsiteX88" fmla="*/ 2747103 w 2921728"/>
              <a:gd name="connsiteY88" fmla="*/ 4183063 h 6858000"/>
              <a:gd name="connsiteX89" fmla="*/ 2755041 w 2921728"/>
              <a:gd name="connsiteY89" fmla="*/ 4243388 h 6858000"/>
              <a:gd name="connsiteX90" fmla="*/ 2766153 w 2921728"/>
              <a:gd name="connsiteY90" fmla="*/ 4295775 h 6858000"/>
              <a:gd name="connsiteX91" fmla="*/ 2780441 w 2921728"/>
              <a:gd name="connsiteY91" fmla="*/ 4341813 h 6858000"/>
              <a:gd name="connsiteX92" fmla="*/ 2796316 w 2921728"/>
              <a:gd name="connsiteY92" fmla="*/ 4383088 h 6858000"/>
              <a:gd name="connsiteX93" fmla="*/ 2815366 w 2921728"/>
              <a:gd name="connsiteY93" fmla="*/ 4419600 h 6858000"/>
              <a:gd name="connsiteX94" fmla="*/ 2853466 w 2921728"/>
              <a:gd name="connsiteY94" fmla="*/ 4495800 h 6858000"/>
              <a:gd name="connsiteX95" fmla="*/ 2869341 w 2921728"/>
              <a:gd name="connsiteY95" fmla="*/ 4532313 h 6858000"/>
              <a:gd name="connsiteX96" fmla="*/ 2885216 w 2921728"/>
              <a:gd name="connsiteY96" fmla="*/ 4573588 h 6858000"/>
              <a:gd name="connsiteX97" fmla="*/ 2901091 w 2921728"/>
              <a:gd name="connsiteY97" fmla="*/ 4619625 h 6858000"/>
              <a:gd name="connsiteX98" fmla="*/ 2912203 w 2921728"/>
              <a:gd name="connsiteY98" fmla="*/ 4672013 h 6858000"/>
              <a:gd name="connsiteX99" fmla="*/ 2918553 w 2921728"/>
              <a:gd name="connsiteY99" fmla="*/ 4732338 h 6858000"/>
              <a:gd name="connsiteX100" fmla="*/ 2921728 w 2921728"/>
              <a:gd name="connsiteY100" fmla="*/ 4800600 h 6858000"/>
              <a:gd name="connsiteX101" fmla="*/ 2918553 w 2921728"/>
              <a:gd name="connsiteY101" fmla="*/ 4868863 h 6858000"/>
              <a:gd name="connsiteX102" fmla="*/ 2912203 w 2921728"/>
              <a:gd name="connsiteY102" fmla="*/ 4929188 h 6858000"/>
              <a:gd name="connsiteX103" fmla="*/ 2901091 w 2921728"/>
              <a:gd name="connsiteY103" fmla="*/ 4981575 h 6858000"/>
              <a:gd name="connsiteX104" fmla="*/ 2885216 w 2921728"/>
              <a:gd name="connsiteY104" fmla="*/ 5027613 h 6858000"/>
              <a:gd name="connsiteX105" fmla="*/ 2869341 w 2921728"/>
              <a:gd name="connsiteY105" fmla="*/ 5068888 h 6858000"/>
              <a:gd name="connsiteX106" fmla="*/ 2853466 w 2921728"/>
              <a:gd name="connsiteY106" fmla="*/ 5105400 h 6858000"/>
              <a:gd name="connsiteX107" fmla="*/ 2834416 w 2921728"/>
              <a:gd name="connsiteY107" fmla="*/ 5143500 h 6858000"/>
              <a:gd name="connsiteX108" fmla="*/ 2815366 w 2921728"/>
              <a:gd name="connsiteY108" fmla="*/ 5181600 h 6858000"/>
              <a:gd name="connsiteX109" fmla="*/ 2796316 w 2921728"/>
              <a:gd name="connsiteY109" fmla="*/ 5218113 h 6858000"/>
              <a:gd name="connsiteX110" fmla="*/ 2780441 w 2921728"/>
              <a:gd name="connsiteY110" fmla="*/ 5259388 h 6858000"/>
              <a:gd name="connsiteX111" fmla="*/ 2766153 w 2921728"/>
              <a:gd name="connsiteY111" fmla="*/ 5305425 h 6858000"/>
              <a:gd name="connsiteX112" fmla="*/ 2755041 w 2921728"/>
              <a:gd name="connsiteY112" fmla="*/ 5357813 h 6858000"/>
              <a:gd name="connsiteX113" fmla="*/ 2747103 w 2921728"/>
              <a:gd name="connsiteY113" fmla="*/ 5418138 h 6858000"/>
              <a:gd name="connsiteX114" fmla="*/ 2745516 w 2921728"/>
              <a:gd name="connsiteY114" fmla="*/ 5486400 h 6858000"/>
              <a:gd name="connsiteX115" fmla="*/ 2747103 w 2921728"/>
              <a:gd name="connsiteY115" fmla="*/ 5554663 h 6858000"/>
              <a:gd name="connsiteX116" fmla="*/ 2755041 w 2921728"/>
              <a:gd name="connsiteY116" fmla="*/ 5614988 h 6858000"/>
              <a:gd name="connsiteX117" fmla="*/ 2766153 w 2921728"/>
              <a:gd name="connsiteY117" fmla="*/ 5667375 h 6858000"/>
              <a:gd name="connsiteX118" fmla="*/ 2780441 w 2921728"/>
              <a:gd name="connsiteY118" fmla="*/ 5713413 h 6858000"/>
              <a:gd name="connsiteX119" fmla="*/ 2796316 w 2921728"/>
              <a:gd name="connsiteY119" fmla="*/ 5754688 h 6858000"/>
              <a:gd name="connsiteX120" fmla="*/ 2815366 w 2921728"/>
              <a:gd name="connsiteY120" fmla="*/ 5791200 h 6858000"/>
              <a:gd name="connsiteX121" fmla="*/ 2834416 w 2921728"/>
              <a:gd name="connsiteY121" fmla="*/ 5829300 h 6858000"/>
              <a:gd name="connsiteX122" fmla="*/ 2853466 w 2921728"/>
              <a:gd name="connsiteY122" fmla="*/ 5867400 h 6858000"/>
              <a:gd name="connsiteX123" fmla="*/ 2869341 w 2921728"/>
              <a:gd name="connsiteY123" fmla="*/ 5903913 h 6858000"/>
              <a:gd name="connsiteX124" fmla="*/ 2885216 w 2921728"/>
              <a:gd name="connsiteY124" fmla="*/ 5945188 h 6858000"/>
              <a:gd name="connsiteX125" fmla="*/ 2901091 w 2921728"/>
              <a:gd name="connsiteY125" fmla="*/ 5991225 h 6858000"/>
              <a:gd name="connsiteX126" fmla="*/ 2912203 w 2921728"/>
              <a:gd name="connsiteY126" fmla="*/ 6043613 h 6858000"/>
              <a:gd name="connsiteX127" fmla="*/ 2918553 w 2921728"/>
              <a:gd name="connsiteY127" fmla="*/ 6103938 h 6858000"/>
              <a:gd name="connsiteX128" fmla="*/ 2921728 w 2921728"/>
              <a:gd name="connsiteY128" fmla="*/ 6172200 h 6858000"/>
              <a:gd name="connsiteX129" fmla="*/ 2918553 w 2921728"/>
              <a:gd name="connsiteY129" fmla="*/ 6240463 h 6858000"/>
              <a:gd name="connsiteX130" fmla="*/ 2912203 w 2921728"/>
              <a:gd name="connsiteY130" fmla="*/ 6300788 h 6858000"/>
              <a:gd name="connsiteX131" fmla="*/ 2901091 w 2921728"/>
              <a:gd name="connsiteY131" fmla="*/ 6353175 h 6858000"/>
              <a:gd name="connsiteX132" fmla="*/ 2885216 w 2921728"/>
              <a:gd name="connsiteY132" fmla="*/ 6399213 h 6858000"/>
              <a:gd name="connsiteX133" fmla="*/ 2869341 w 2921728"/>
              <a:gd name="connsiteY133" fmla="*/ 6440488 h 6858000"/>
              <a:gd name="connsiteX134" fmla="*/ 2853466 w 2921728"/>
              <a:gd name="connsiteY134" fmla="*/ 6477000 h 6858000"/>
              <a:gd name="connsiteX135" fmla="*/ 2834416 w 2921728"/>
              <a:gd name="connsiteY135" fmla="*/ 6515100 h 6858000"/>
              <a:gd name="connsiteX136" fmla="*/ 2815366 w 2921728"/>
              <a:gd name="connsiteY136" fmla="*/ 6553200 h 6858000"/>
              <a:gd name="connsiteX137" fmla="*/ 2796316 w 2921728"/>
              <a:gd name="connsiteY137" fmla="*/ 6589713 h 6858000"/>
              <a:gd name="connsiteX138" fmla="*/ 2780441 w 2921728"/>
              <a:gd name="connsiteY138" fmla="*/ 6630988 h 6858000"/>
              <a:gd name="connsiteX139" fmla="*/ 2766153 w 2921728"/>
              <a:gd name="connsiteY139" fmla="*/ 6677025 h 6858000"/>
              <a:gd name="connsiteX140" fmla="*/ 2755041 w 2921728"/>
              <a:gd name="connsiteY140" fmla="*/ 6729413 h 6858000"/>
              <a:gd name="connsiteX141" fmla="*/ 2747103 w 2921728"/>
              <a:gd name="connsiteY141" fmla="*/ 6789738 h 6858000"/>
              <a:gd name="connsiteX142" fmla="*/ 2745516 w 2921728"/>
              <a:gd name="connsiteY142" fmla="*/ 6858000 h 6858000"/>
              <a:gd name="connsiteX143" fmla="*/ 2202677 w 2921728"/>
              <a:gd name="connsiteY143" fmla="*/ 6858000 h 6858000"/>
              <a:gd name="connsiteX144" fmla="*/ 2035903 w 2921728"/>
              <a:gd name="connsiteY144" fmla="*/ 6858000 h 6858000"/>
              <a:gd name="connsiteX145" fmla="*/ 0 w 2921728"/>
              <a:gd name="connsiteY14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2921728" h="6858000">
                <a:moveTo>
                  <a:pt x="0" y="0"/>
                </a:moveTo>
                <a:lnTo>
                  <a:pt x="2035903" y="0"/>
                </a:lnTo>
                <a:lnTo>
                  <a:pt x="2202677" y="0"/>
                </a:lnTo>
                <a:lnTo>
                  <a:pt x="2745516" y="0"/>
                </a:lnTo>
                <a:lnTo>
                  <a:pt x="2747103" y="68263"/>
                </a:lnTo>
                <a:lnTo>
                  <a:pt x="2755041" y="128588"/>
                </a:lnTo>
                <a:lnTo>
                  <a:pt x="2766153" y="180975"/>
                </a:lnTo>
                <a:lnTo>
                  <a:pt x="2780441" y="227013"/>
                </a:lnTo>
                <a:lnTo>
                  <a:pt x="2796316" y="268288"/>
                </a:lnTo>
                <a:lnTo>
                  <a:pt x="2815366" y="304800"/>
                </a:lnTo>
                <a:lnTo>
                  <a:pt x="2834416" y="342900"/>
                </a:lnTo>
                <a:lnTo>
                  <a:pt x="2853466" y="381000"/>
                </a:lnTo>
                <a:lnTo>
                  <a:pt x="2869341" y="417513"/>
                </a:lnTo>
                <a:lnTo>
                  <a:pt x="2885216" y="458788"/>
                </a:lnTo>
                <a:lnTo>
                  <a:pt x="2901091" y="504825"/>
                </a:lnTo>
                <a:lnTo>
                  <a:pt x="2912203" y="557213"/>
                </a:lnTo>
                <a:lnTo>
                  <a:pt x="2918553" y="617538"/>
                </a:lnTo>
                <a:lnTo>
                  <a:pt x="2921728" y="685800"/>
                </a:lnTo>
                <a:lnTo>
                  <a:pt x="2918553" y="754063"/>
                </a:lnTo>
                <a:lnTo>
                  <a:pt x="2912203" y="814388"/>
                </a:lnTo>
                <a:lnTo>
                  <a:pt x="2901091" y="866775"/>
                </a:lnTo>
                <a:lnTo>
                  <a:pt x="2885216" y="912813"/>
                </a:lnTo>
                <a:lnTo>
                  <a:pt x="2869341" y="954088"/>
                </a:lnTo>
                <a:lnTo>
                  <a:pt x="2853466" y="990600"/>
                </a:lnTo>
                <a:lnTo>
                  <a:pt x="2834416" y="1028700"/>
                </a:lnTo>
                <a:lnTo>
                  <a:pt x="2815366" y="1066800"/>
                </a:lnTo>
                <a:lnTo>
                  <a:pt x="2796316" y="1103313"/>
                </a:lnTo>
                <a:lnTo>
                  <a:pt x="2780441" y="1144588"/>
                </a:lnTo>
                <a:lnTo>
                  <a:pt x="2766153" y="1190625"/>
                </a:lnTo>
                <a:lnTo>
                  <a:pt x="2755041" y="1243013"/>
                </a:lnTo>
                <a:lnTo>
                  <a:pt x="2747103" y="1303338"/>
                </a:lnTo>
                <a:lnTo>
                  <a:pt x="2745516" y="1371600"/>
                </a:lnTo>
                <a:lnTo>
                  <a:pt x="2747103" y="1439863"/>
                </a:lnTo>
                <a:lnTo>
                  <a:pt x="2755041" y="1500188"/>
                </a:lnTo>
                <a:lnTo>
                  <a:pt x="2766153" y="1552575"/>
                </a:lnTo>
                <a:lnTo>
                  <a:pt x="2780441" y="1598613"/>
                </a:lnTo>
                <a:lnTo>
                  <a:pt x="2796316" y="1639888"/>
                </a:lnTo>
                <a:lnTo>
                  <a:pt x="2815366" y="1676400"/>
                </a:lnTo>
                <a:lnTo>
                  <a:pt x="2834416" y="1714500"/>
                </a:lnTo>
                <a:lnTo>
                  <a:pt x="2853466" y="1752600"/>
                </a:lnTo>
                <a:lnTo>
                  <a:pt x="2869341" y="1789113"/>
                </a:lnTo>
                <a:lnTo>
                  <a:pt x="2885216" y="1830388"/>
                </a:lnTo>
                <a:lnTo>
                  <a:pt x="2901091" y="1876425"/>
                </a:lnTo>
                <a:lnTo>
                  <a:pt x="2912203" y="1928813"/>
                </a:lnTo>
                <a:lnTo>
                  <a:pt x="2918553" y="1989138"/>
                </a:lnTo>
                <a:lnTo>
                  <a:pt x="2921728" y="2057400"/>
                </a:lnTo>
                <a:lnTo>
                  <a:pt x="2918553" y="2125663"/>
                </a:lnTo>
                <a:lnTo>
                  <a:pt x="2912203" y="2185988"/>
                </a:lnTo>
                <a:lnTo>
                  <a:pt x="2901091" y="2238375"/>
                </a:lnTo>
                <a:lnTo>
                  <a:pt x="2885216" y="2284413"/>
                </a:lnTo>
                <a:lnTo>
                  <a:pt x="2869341" y="2325688"/>
                </a:lnTo>
                <a:lnTo>
                  <a:pt x="2853466" y="2362200"/>
                </a:lnTo>
                <a:lnTo>
                  <a:pt x="2834416" y="2400300"/>
                </a:lnTo>
                <a:lnTo>
                  <a:pt x="2815366" y="2438400"/>
                </a:lnTo>
                <a:lnTo>
                  <a:pt x="2796316" y="2474913"/>
                </a:lnTo>
                <a:lnTo>
                  <a:pt x="2780441" y="2516188"/>
                </a:lnTo>
                <a:lnTo>
                  <a:pt x="2766153" y="2562225"/>
                </a:lnTo>
                <a:lnTo>
                  <a:pt x="2755041" y="2614613"/>
                </a:lnTo>
                <a:lnTo>
                  <a:pt x="2747103" y="2674938"/>
                </a:lnTo>
                <a:lnTo>
                  <a:pt x="2745516" y="2743200"/>
                </a:lnTo>
                <a:lnTo>
                  <a:pt x="2747103" y="2811463"/>
                </a:lnTo>
                <a:lnTo>
                  <a:pt x="2755041" y="2871788"/>
                </a:lnTo>
                <a:lnTo>
                  <a:pt x="2766153" y="2924175"/>
                </a:lnTo>
                <a:lnTo>
                  <a:pt x="2780441" y="2970213"/>
                </a:lnTo>
                <a:lnTo>
                  <a:pt x="2796316" y="3011488"/>
                </a:lnTo>
                <a:lnTo>
                  <a:pt x="2815366" y="3048000"/>
                </a:lnTo>
                <a:lnTo>
                  <a:pt x="2834416" y="3086100"/>
                </a:lnTo>
                <a:lnTo>
                  <a:pt x="2853466" y="3124200"/>
                </a:lnTo>
                <a:lnTo>
                  <a:pt x="2869341" y="3160713"/>
                </a:lnTo>
                <a:lnTo>
                  <a:pt x="2885216" y="3201988"/>
                </a:lnTo>
                <a:lnTo>
                  <a:pt x="2901091" y="3248025"/>
                </a:lnTo>
                <a:lnTo>
                  <a:pt x="2912203" y="3300413"/>
                </a:lnTo>
                <a:lnTo>
                  <a:pt x="2918553" y="3360738"/>
                </a:lnTo>
                <a:lnTo>
                  <a:pt x="2921728" y="3427413"/>
                </a:lnTo>
                <a:lnTo>
                  <a:pt x="2918553" y="3497263"/>
                </a:lnTo>
                <a:lnTo>
                  <a:pt x="2912203" y="3557588"/>
                </a:lnTo>
                <a:lnTo>
                  <a:pt x="2901091" y="3609975"/>
                </a:lnTo>
                <a:lnTo>
                  <a:pt x="2885216" y="3656013"/>
                </a:lnTo>
                <a:lnTo>
                  <a:pt x="2869341" y="3697288"/>
                </a:lnTo>
                <a:lnTo>
                  <a:pt x="2853466" y="3733800"/>
                </a:lnTo>
                <a:lnTo>
                  <a:pt x="2834416" y="3771900"/>
                </a:lnTo>
                <a:lnTo>
                  <a:pt x="2815366" y="3810000"/>
                </a:lnTo>
                <a:lnTo>
                  <a:pt x="2796316" y="3846513"/>
                </a:lnTo>
                <a:lnTo>
                  <a:pt x="2780441" y="3887788"/>
                </a:lnTo>
                <a:lnTo>
                  <a:pt x="2766153" y="3933825"/>
                </a:lnTo>
                <a:lnTo>
                  <a:pt x="2755041" y="3986213"/>
                </a:lnTo>
                <a:lnTo>
                  <a:pt x="2747103" y="4046538"/>
                </a:lnTo>
                <a:lnTo>
                  <a:pt x="2745516" y="4114800"/>
                </a:lnTo>
                <a:lnTo>
                  <a:pt x="2747103" y="4183063"/>
                </a:lnTo>
                <a:lnTo>
                  <a:pt x="2755041" y="4243388"/>
                </a:lnTo>
                <a:lnTo>
                  <a:pt x="2766153" y="4295775"/>
                </a:lnTo>
                <a:lnTo>
                  <a:pt x="2780441" y="4341813"/>
                </a:lnTo>
                <a:lnTo>
                  <a:pt x="2796316" y="4383088"/>
                </a:lnTo>
                <a:lnTo>
                  <a:pt x="2815366" y="4419600"/>
                </a:lnTo>
                <a:lnTo>
                  <a:pt x="2853466" y="4495800"/>
                </a:lnTo>
                <a:lnTo>
                  <a:pt x="2869341" y="4532313"/>
                </a:lnTo>
                <a:lnTo>
                  <a:pt x="2885216" y="4573588"/>
                </a:lnTo>
                <a:lnTo>
                  <a:pt x="2901091" y="4619625"/>
                </a:lnTo>
                <a:lnTo>
                  <a:pt x="2912203" y="4672013"/>
                </a:lnTo>
                <a:lnTo>
                  <a:pt x="2918553" y="4732338"/>
                </a:lnTo>
                <a:lnTo>
                  <a:pt x="2921728" y="4800600"/>
                </a:lnTo>
                <a:lnTo>
                  <a:pt x="2918553" y="4868863"/>
                </a:lnTo>
                <a:lnTo>
                  <a:pt x="2912203" y="4929188"/>
                </a:lnTo>
                <a:lnTo>
                  <a:pt x="2901091" y="4981575"/>
                </a:lnTo>
                <a:lnTo>
                  <a:pt x="2885216" y="5027613"/>
                </a:lnTo>
                <a:lnTo>
                  <a:pt x="2869341" y="5068888"/>
                </a:lnTo>
                <a:lnTo>
                  <a:pt x="2853466" y="5105400"/>
                </a:lnTo>
                <a:lnTo>
                  <a:pt x="2834416" y="5143500"/>
                </a:lnTo>
                <a:lnTo>
                  <a:pt x="2815366" y="5181600"/>
                </a:lnTo>
                <a:lnTo>
                  <a:pt x="2796316" y="5218113"/>
                </a:lnTo>
                <a:lnTo>
                  <a:pt x="2780441" y="5259388"/>
                </a:lnTo>
                <a:lnTo>
                  <a:pt x="2766153" y="5305425"/>
                </a:lnTo>
                <a:lnTo>
                  <a:pt x="2755041" y="5357813"/>
                </a:lnTo>
                <a:lnTo>
                  <a:pt x="2747103" y="5418138"/>
                </a:lnTo>
                <a:lnTo>
                  <a:pt x="2745516" y="5486400"/>
                </a:lnTo>
                <a:lnTo>
                  <a:pt x="2747103" y="5554663"/>
                </a:lnTo>
                <a:lnTo>
                  <a:pt x="2755041" y="5614988"/>
                </a:lnTo>
                <a:lnTo>
                  <a:pt x="2766153" y="5667375"/>
                </a:lnTo>
                <a:lnTo>
                  <a:pt x="2780441" y="5713413"/>
                </a:lnTo>
                <a:lnTo>
                  <a:pt x="2796316" y="5754688"/>
                </a:lnTo>
                <a:lnTo>
                  <a:pt x="2815366" y="5791200"/>
                </a:lnTo>
                <a:lnTo>
                  <a:pt x="2834416" y="5829300"/>
                </a:lnTo>
                <a:lnTo>
                  <a:pt x="2853466" y="5867400"/>
                </a:lnTo>
                <a:lnTo>
                  <a:pt x="2869341" y="5903913"/>
                </a:lnTo>
                <a:lnTo>
                  <a:pt x="2885216" y="5945188"/>
                </a:lnTo>
                <a:lnTo>
                  <a:pt x="2901091" y="5991225"/>
                </a:lnTo>
                <a:lnTo>
                  <a:pt x="2912203" y="6043613"/>
                </a:lnTo>
                <a:lnTo>
                  <a:pt x="2918553" y="6103938"/>
                </a:lnTo>
                <a:lnTo>
                  <a:pt x="2921728" y="6172200"/>
                </a:lnTo>
                <a:lnTo>
                  <a:pt x="2918553" y="6240463"/>
                </a:lnTo>
                <a:lnTo>
                  <a:pt x="2912203" y="6300788"/>
                </a:lnTo>
                <a:lnTo>
                  <a:pt x="2901091" y="6353175"/>
                </a:lnTo>
                <a:lnTo>
                  <a:pt x="2885216" y="6399213"/>
                </a:lnTo>
                <a:lnTo>
                  <a:pt x="2869341" y="6440488"/>
                </a:lnTo>
                <a:lnTo>
                  <a:pt x="2853466" y="6477000"/>
                </a:lnTo>
                <a:lnTo>
                  <a:pt x="2834416" y="6515100"/>
                </a:lnTo>
                <a:lnTo>
                  <a:pt x="2815366" y="6553200"/>
                </a:lnTo>
                <a:lnTo>
                  <a:pt x="2796316" y="6589713"/>
                </a:lnTo>
                <a:lnTo>
                  <a:pt x="2780441" y="6630988"/>
                </a:lnTo>
                <a:lnTo>
                  <a:pt x="2766153" y="6677025"/>
                </a:lnTo>
                <a:lnTo>
                  <a:pt x="2755041" y="6729413"/>
                </a:lnTo>
                <a:lnTo>
                  <a:pt x="2747103" y="6789738"/>
                </a:lnTo>
                <a:lnTo>
                  <a:pt x="2745516" y="6858000"/>
                </a:lnTo>
                <a:lnTo>
                  <a:pt x="2202677" y="6858000"/>
                </a:lnTo>
                <a:lnTo>
                  <a:pt x="203590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467EAEF-38A1-4DBE-A2A7-C4288EC256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2447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3F599-82B2-4609-9C9E-67B1AFBD7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9" y="644525"/>
            <a:ext cx="3384329" cy="5408866"/>
          </a:xfrm>
        </p:spPr>
        <p:txBody>
          <a:bodyPr anchor="ctr">
            <a:normAutofit/>
          </a:bodyPr>
          <a:lstStyle/>
          <a:p>
            <a:r>
              <a:rPr lang="en-US" sz="4000" dirty="0"/>
              <a:t>Topics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6DD93B2-8D69-473F-9440-D9A2AC79AC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3743554"/>
              </p:ext>
            </p:extLst>
          </p:nvPr>
        </p:nvGraphicFramePr>
        <p:xfrm>
          <a:off x="4428619" y="724567"/>
          <a:ext cx="6254750" cy="54088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4900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EC6AD-C4EC-4BEA-BEA6-30C494027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Allowable 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C6DE0-C4F6-4871-8EC1-CDF4A0DCA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2916" y="1415706"/>
            <a:ext cx="10026167" cy="4936326"/>
          </a:xfrm>
        </p:spPr>
        <p:txBody>
          <a:bodyPr>
            <a:noAutofit/>
          </a:bodyPr>
          <a:lstStyle/>
          <a:p>
            <a:r>
              <a:rPr lang="en-US" sz="2800" dirty="0"/>
              <a:t>All Previously Allowed and Budgeted Costs</a:t>
            </a:r>
          </a:p>
          <a:p>
            <a:endParaRPr lang="en-US" sz="2800" dirty="0"/>
          </a:p>
          <a:p>
            <a:r>
              <a:rPr lang="en-US" sz="2800" dirty="0"/>
              <a:t>Specific COVID-related costs:</a:t>
            </a:r>
          </a:p>
          <a:p>
            <a:pPr lvl="1"/>
            <a:r>
              <a:rPr lang="en-US" sz="2800" dirty="0"/>
              <a:t>Zoom subscriptions</a:t>
            </a:r>
          </a:p>
          <a:p>
            <a:pPr lvl="1"/>
            <a:r>
              <a:rPr lang="en-US" sz="2800" dirty="0"/>
              <a:t>“Hot spot” monthly costs to ensure staff access to internet</a:t>
            </a:r>
          </a:p>
          <a:p>
            <a:pPr lvl="1"/>
            <a:r>
              <a:rPr lang="en-US" sz="2800" dirty="0"/>
              <a:t>Mobile phone recurring costs</a:t>
            </a:r>
          </a:p>
          <a:p>
            <a:pPr lvl="1"/>
            <a:r>
              <a:rPr lang="en-US" sz="2800" dirty="0"/>
              <a:t>Minor accessories such as computer mouses, and keyboards</a:t>
            </a:r>
          </a:p>
          <a:p>
            <a:pPr lvl="1"/>
            <a:r>
              <a:rPr lang="en-US" sz="2800" dirty="0"/>
              <a:t>Supplies for personal protection if needed for work, including masks, gloves, etc.</a:t>
            </a:r>
          </a:p>
        </p:txBody>
      </p:sp>
    </p:spTree>
    <p:extLst>
      <p:ext uri="{BB962C8B-B14F-4D97-AF65-F5344CB8AC3E}">
        <p14:creationId xmlns:p14="http://schemas.microsoft.com/office/powerpoint/2010/main" val="3737076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D7AD1-BA51-451D-9F2E-C9A4B80F8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Unallowable Costs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60ED9-D1D8-4F1E-90C7-12DD53A50E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75012"/>
            <a:ext cx="10178322" cy="4571999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Tablets</a:t>
            </a:r>
          </a:p>
          <a:p>
            <a:endParaRPr lang="en-US" sz="3200" dirty="0"/>
          </a:p>
          <a:p>
            <a:r>
              <a:rPr lang="en-US" sz="3200" dirty="0"/>
              <a:t>Computers</a:t>
            </a:r>
          </a:p>
          <a:p>
            <a:endParaRPr lang="en-US" sz="3200" dirty="0"/>
          </a:p>
          <a:p>
            <a:r>
              <a:rPr lang="en-US" sz="3200" dirty="0"/>
              <a:t>Phones </a:t>
            </a:r>
          </a:p>
          <a:p>
            <a:endParaRPr lang="en-US" sz="3200" dirty="0"/>
          </a:p>
          <a:p>
            <a:r>
              <a:rPr lang="en-US" sz="3200" dirty="0"/>
              <a:t>Office Furniture for working at home</a:t>
            </a:r>
          </a:p>
          <a:p>
            <a:endParaRPr lang="en-US" sz="3200" dirty="0"/>
          </a:p>
          <a:p>
            <a:r>
              <a:rPr lang="en-US" sz="3200" dirty="0"/>
              <a:t>If you are not sure, please </a:t>
            </a:r>
            <a:r>
              <a:rPr lang="en-US" sz="3200" dirty="0">
                <a:solidFill>
                  <a:srgbClr val="C00000"/>
                </a:solidFill>
              </a:rPr>
              <a:t>ASK</a:t>
            </a:r>
            <a:r>
              <a:rPr lang="en-US" sz="3200" dirty="0"/>
              <a:t> before incurring costs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474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75CFD-329F-41CE-A619-32D84EADF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Expectations in Pandemic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5E33A-4BA0-4076-8336-D0F4847D9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55464"/>
            <a:ext cx="10178322" cy="5228216"/>
          </a:xfrm>
        </p:spPr>
        <p:txBody>
          <a:bodyPr>
            <a:normAutofit fontScale="62500" lnSpcReduction="20000"/>
          </a:bodyPr>
          <a:lstStyle/>
          <a:p>
            <a:r>
              <a:rPr lang="en-US" sz="4000" dirty="0"/>
              <a:t>Observe all public orders in your locality in doing your work and stay safe</a:t>
            </a:r>
          </a:p>
          <a:p>
            <a:pPr lvl="1"/>
            <a:r>
              <a:rPr lang="en-US" sz="4000" dirty="0"/>
              <a:t>Curfews</a:t>
            </a:r>
          </a:p>
          <a:p>
            <a:pPr lvl="1"/>
            <a:r>
              <a:rPr lang="en-US" sz="4000" dirty="0"/>
              <a:t>Masks</a:t>
            </a:r>
          </a:p>
          <a:p>
            <a:pPr lvl="1"/>
            <a:r>
              <a:rPr lang="en-US" sz="4000" dirty="0"/>
              <a:t>Social Distancing, etc.</a:t>
            </a:r>
          </a:p>
          <a:p>
            <a:pPr lvl="1"/>
            <a:endParaRPr lang="en-US" sz="4000" dirty="0"/>
          </a:p>
          <a:p>
            <a:r>
              <a:rPr lang="en-US" sz="4000" dirty="0"/>
              <a:t>Update Contact Information as Necessary</a:t>
            </a:r>
          </a:p>
          <a:p>
            <a:pPr lvl="1"/>
            <a:r>
              <a:rPr lang="en-US" sz="4000" dirty="0"/>
              <a:t>Phone numbers</a:t>
            </a:r>
          </a:p>
          <a:p>
            <a:pPr lvl="1"/>
            <a:r>
              <a:rPr lang="en-US" sz="4000" dirty="0"/>
              <a:t>Email</a:t>
            </a:r>
          </a:p>
          <a:p>
            <a:pPr lvl="1"/>
            <a:endParaRPr lang="en-US" sz="4000" dirty="0"/>
          </a:p>
          <a:p>
            <a:r>
              <a:rPr lang="en-US" sz="4000" dirty="0"/>
              <a:t>Scope of Work - Proceed with as many strategies/deliverables as possible.  If you cannot work on a particular strategy, please let us know</a:t>
            </a:r>
            <a:r>
              <a:rPr lang="en-US" sz="4200" dirty="0"/>
              <a:t>.</a:t>
            </a:r>
          </a:p>
          <a:p>
            <a:endParaRPr lang="en-US" sz="2500" dirty="0"/>
          </a:p>
          <a:p>
            <a:endParaRPr lang="en-US" sz="2600" dirty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390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DB80F-B956-4930-9D74-247825796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Expectations in Pandemic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B3C23-F00F-4681-A9B2-DAFF3128B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7"/>
            <a:ext cx="10517188" cy="4042189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Communicate with Us</a:t>
            </a:r>
          </a:p>
          <a:p>
            <a:pPr lvl="1"/>
            <a:r>
              <a:rPr lang="en-US" sz="2400" dirty="0"/>
              <a:t>Stay in regular contact with your program manager  - many have monthly contacts</a:t>
            </a:r>
          </a:p>
          <a:p>
            <a:pPr lvl="1"/>
            <a:r>
              <a:rPr lang="en-US" sz="2400" dirty="0"/>
              <a:t>Let us know if key staff have to adjust duties for medical reasons, for family reasons, or quarantine requirements </a:t>
            </a:r>
          </a:p>
          <a:p>
            <a:pPr lvl="1"/>
            <a:r>
              <a:rPr lang="en-US" sz="2400" dirty="0"/>
              <a:t>Let us know if you are running into unanticipated challenges or barriers</a:t>
            </a:r>
          </a:p>
          <a:p>
            <a:endParaRPr lang="en-US" sz="2400" dirty="0"/>
          </a:p>
          <a:p>
            <a:r>
              <a:rPr lang="en-US" sz="2800" dirty="0"/>
              <a:t>Billing – Continue to Bill in BHSD STAR as Usual for Invoicing on the 1</a:t>
            </a:r>
            <a:r>
              <a:rPr lang="en-US" sz="2800" baseline="30000" dirty="0"/>
              <a:t>st</a:t>
            </a:r>
            <a:r>
              <a:rPr lang="en-US" sz="2800" dirty="0"/>
              <a:t> and 16</a:t>
            </a:r>
            <a:r>
              <a:rPr lang="en-US" sz="2800" baseline="30000" dirty="0"/>
              <a:t>th</a:t>
            </a:r>
            <a:r>
              <a:rPr lang="en-US" sz="2800" dirty="0"/>
              <a:t> of Each Month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409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63139-1055-4356-9ACD-DB0E9684B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Has </a:t>
            </a:r>
            <a:r>
              <a:rPr lang="en-US" dirty="0">
                <a:solidFill>
                  <a:srgbClr val="C00000"/>
                </a:solidFill>
              </a:rPr>
              <a:t>NOT</a:t>
            </a:r>
            <a:r>
              <a:rPr lang="en-US" dirty="0"/>
              <a:t> Changed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E1B8D-3E32-4849-9F5A-3B12B76839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3392" y="1874517"/>
            <a:ext cx="10694894" cy="4256442"/>
          </a:xfrm>
        </p:spPr>
        <p:txBody>
          <a:bodyPr>
            <a:normAutofit fontScale="92500"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	Your OSAP team is available to answer questions and to support you in your work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3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	The importance of your work: the need for 	prevention and harm reduction has only increased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3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/>
              <a:t> 	Our Appreciation for the Work You Are Doing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205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Questions about coordination of benefits? CDA Practice Support has answers">
            <a:extLst>
              <a:ext uri="{FF2B5EF4-FFF2-40B4-BE49-F238E27FC236}">
                <a16:creationId xmlns:a16="http://schemas.microsoft.com/office/drawing/2014/main" id="{65054183-7702-4E38-AA3B-A4B63ED5C26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8048" y="997040"/>
            <a:ext cx="9264607" cy="4863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6681916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241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Impact</vt:lpstr>
      <vt:lpstr>Badge</vt:lpstr>
      <vt:lpstr>COVID-19 Adaptations in the prevention system</vt:lpstr>
      <vt:lpstr>Topics</vt:lpstr>
      <vt:lpstr>Allowable Costs</vt:lpstr>
      <vt:lpstr>Unallowable Costs </vt:lpstr>
      <vt:lpstr>Expectations in Pandemic</vt:lpstr>
      <vt:lpstr>Expectations in Pandemic </vt:lpstr>
      <vt:lpstr>What Has NOT Changed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Adaptations in the prevention system</dc:title>
  <dc:creator>Rebecca Leppala</dc:creator>
  <cp:lastModifiedBy>Rebecca Leppala</cp:lastModifiedBy>
  <cp:revision>2</cp:revision>
  <dcterms:created xsi:type="dcterms:W3CDTF">2020-08-12T19:43:39Z</dcterms:created>
  <dcterms:modified xsi:type="dcterms:W3CDTF">2020-08-13T17:03:56Z</dcterms:modified>
</cp:coreProperties>
</file>